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8" r:id="rId2"/>
    <p:sldId id="260" r:id="rId3"/>
    <p:sldId id="258" r:id="rId4"/>
    <p:sldId id="267" r:id="rId5"/>
    <p:sldId id="269" r:id="rId6"/>
    <p:sldId id="270" r:id="rId7"/>
    <p:sldId id="271" r:id="rId8"/>
    <p:sldId id="272" r:id="rId9"/>
    <p:sldId id="273" r:id="rId10"/>
  </p:sldIdLst>
  <p:sldSz cx="12192000" cy="6858000"/>
  <p:notesSz cx="6946900" cy="9207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3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97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97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DD11844-7367-4525-89D7-1D4DECF7E70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0938"/>
            <a:ext cx="5524500" cy="3108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1109"/>
            <a:ext cx="5557520" cy="3625453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197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45527"/>
            <a:ext cx="3010323" cy="46197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E951736-74E8-4130-807F-71BB2B2A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51736-74E8-4130-807F-71BB2B2A1E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51736-74E8-4130-807F-71BB2B2A1E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</a:t>
            </a:r>
            <a:r>
              <a:rPr lang="en-US" baseline="0" dirty="0" smtClean="0"/>
              <a:t> Center for Education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51736-74E8-4130-807F-71BB2B2A1E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51736-74E8-4130-807F-71BB2B2A1E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5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we enrolled students it is especially important now with our declining numbers that we retain them.  </a:t>
            </a:r>
          </a:p>
          <a:p>
            <a:r>
              <a:rPr lang="en-US" dirty="0" smtClean="0"/>
              <a:t>Here</a:t>
            </a:r>
            <a:r>
              <a:rPr lang="en-US" baseline="0" dirty="0" smtClean="0"/>
              <a:t> is just one semester to look at from Fall 2018 to Spring 2019.  The numbers are College wide.</a:t>
            </a:r>
          </a:p>
          <a:p>
            <a:r>
              <a:rPr lang="en-US" baseline="0" dirty="0" smtClean="0"/>
              <a:t>This is showing that we lost 498 new students who did not return the following Spring semester</a:t>
            </a:r>
          </a:p>
          <a:p>
            <a:r>
              <a:rPr lang="en-US" baseline="0" dirty="0" smtClean="0"/>
              <a:t>And we lost 4,093 continuing students from Fall to spring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51736-74E8-4130-807F-71BB2B2A1E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2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0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6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3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3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6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9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9E529D-709C-4A99-A011-B22C11778BC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38DF88-1B2A-4BB9-98C5-91E44A37DB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5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506" y="1225689"/>
            <a:ext cx="87108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Welcome Back!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October 1, 2019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Academic Assembly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86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Fall Enrollment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845733"/>
            <a:ext cx="11502189" cy="4362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College Wide as of 9/17/19: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u="sng" dirty="0" smtClean="0"/>
              <a:t>Ammerman</a:t>
            </a:r>
            <a:r>
              <a:rPr lang="en-US" sz="2800" b="1" dirty="0" smtClean="0"/>
              <a:t>		</a:t>
            </a:r>
            <a:r>
              <a:rPr lang="en-US" sz="2800" b="1" u="sng" dirty="0" smtClean="0"/>
              <a:t>Michael J. Grant</a:t>
            </a:r>
            <a:r>
              <a:rPr lang="en-US" sz="2800" b="1" dirty="0" smtClean="0"/>
              <a:t>		</a:t>
            </a:r>
            <a:r>
              <a:rPr lang="en-US" sz="2800" b="1" u="sng" dirty="0" smtClean="0"/>
              <a:t>Eastern</a:t>
            </a:r>
          </a:p>
          <a:p>
            <a:pPr marL="0" indent="0">
              <a:buNone/>
            </a:pPr>
            <a:r>
              <a:rPr lang="en-US" sz="2800" b="1" u="sng" dirty="0" smtClean="0"/>
              <a:t>2018</a:t>
            </a:r>
            <a:r>
              <a:rPr lang="en-US" sz="2800" b="1" dirty="0" smtClean="0"/>
              <a:t>	13,317			8,535				3,676</a:t>
            </a:r>
            <a:endParaRPr lang="en-US" sz="2800" b="1" u="sng" dirty="0" smtClean="0"/>
          </a:p>
          <a:p>
            <a:pPr marL="0" indent="0">
              <a:buNone/>
            </a:pPr>
            <a:r>
              <a:rPr lang="en-US" sz="2800" b="1" u="sng" dirty="0" smtClean="0"/>
              <a:t>2019</a:t>
            </a:r>
            <a:r>
              <a:rPr lang="en-US" sz="2800" b="1" dirty="0" smtClean="0"/>
              <a:t>	12,697  </a:t>
            </a:r>
            <a:r>
              <a:rPr lang="en-US" sz="2800" b="1" dirty="0" smtClean="0">
                <a:solidFill>
                  <a:srgbClr val="FF0000"/>
                </a:solidFill>
              </a:rPr>
              <a:t>-5%</a:t>
            </a:r>
            <a:r>
              <a:rPr lang="en-US" sz="2800" b="1" dirty="0" smtClean="0"/>
              <a:t>			8,077  </a:t>
            </a:r>
            <a:r>
              <a:rPr lang="en-US" sz="2800" b="1" dirty="0" smtClean="0">
                <a:solidFill>
                  <a:srgbClr val="FF0000"/>
                </a:solidFill>
              </a:rPr>
              <a:t>-5%</a:t>
            </a:r>
            <a:r>
              <a:rPr lang="en-US" sz="2800" b="1" dirty="0" smtClean="0"/>
              <a:t>			3,438  </a:t>
            </a:r>
            <a:r>
              <a:rPr lang="en-US" sz="2800" b="1" dirty="0" smtClean="0">
                <a:solidFill>
                  <a:srgbClr val="FF0000"/>
                </a:solidFill>
              </a:rPr>
              <a:t>-6%</a:t>
            </a:r>
          </a:p>
          <a:p>
            <a:pPr marL="0" indent="0">
              <a:buNone/>
            </a:pPr>
            <a:r>
              <a:rPr lang="en-US" sz="2800" b="1" u="sng" dirty="0" smtClean="0"/>
              <a:t>Total</a:t>
            </a:r>
            <a:r>
              <a:rPr lang="en-US" sz="2800" b="1" dirty="0" smtClean="0"/>
              <a:t>	-620 (N=251, C=369)	-458 (N=201, C=257)	-238 (N=63, C=175)</a:t>
            </a:r>
            <a:endParaRPr lang="en-US" sz="2800" b="1" u="sng" dirty="0" smtClean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961120" y="6316667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Prepared By Dean Saladino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13567" r="11674" b="25613"/>
          <a:stretch/>
        </p:blipFill>
        <p:spPr>
          <a:xfrm>
            <a:off x="9561094" y="425936"/>
            <a:ext cx="1780674" cy="11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2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834189"/>
            <a:ext cx="11020097" cy="5676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495" y="188474"/>
            <a:ext cx="972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u="sng" dirty="0" smtClean="0">
                <a:latin typeface="+mj-lt"/>
              </a:rPr>
              <a:t>________</a:t>
            </a:r>
            <a:r>
              <a:rPr lang="en-US" sz="2800" b="1" u="sng" dirty="0" smtClean="0">
                <a:latin typeface="+mj-lt"/>
              </a:rPr>
              <a:t>Projected </a:t>
            </a:r>
            <a:r>
              <a:rPr lang="en-US" sz="2800" b="1" u="sng" dirty="0">
                <a:latin typeface="+mj-lt"/>
              </a:rPr>
              <a:t>change in </a:t>
            </a:r>
            <a:r>
              <a:rPr lang="en-US" sz="2800" b="1" u="sng" dirty="0" smtClean="0">
                <a:latin typeface="+mj-lt"/>
              </a:rPr>
              <a:t>NYS high </a:t>
            </a:r>
            <a:r>
              <a:rPr lang="en-US" sz="2800" b="1" u="sng" dirty="0">
                <a:latin typeface="+mj-lt"/>
              </a:rPr>
              <a:t>school </a:t>
            </a:r>
            <a:r>
              <a:rPr lang="en-US" sz="2800" b="1" u="sng" dirty="0" smtClean="0">
                <a:latin typeface="+mj-lt"/>
              </a:rPr>
              <a:t>graduates</a:t>
            </a:r>
            <a:r>
              <a:rPr lang="en-US" sz="2600" dirty="0" smtClean="0">
                <a:latin typeface="+mj-lt"/>
              </a:rPr>
              <a:t>_________</a:t>
            </a:r>
            <a:endParaRPr lang="en-US" sz="2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1120" y="6448988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Prepared By Dean Saladino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145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New Student Enrollment Yields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8035309"/>
              </p:ext>
            </p:extLst>
          </p:nvPr>
        </p:nvGraphicFramePr>
        <p:xfrm>
          <a:off x="1251287" y="2023962"/>
          <a:ext cx="9031701" cy="3924615"/>
        </p:xfrm>
        <a:graphic>
          <a:graphicData uri="http://schemas.openxmlformats.org/drawingml/2006/table">
            <a:tbl>
              <a:tblPr/>
              <a:tblGrid>
                <a:gridCol w="1684966">
                  <a:extLst>
                    <a:ext uri="{9D8B030D-6E8A-4147-A177-3AD203B41FA5}">
                      <a16:colId xmlns:a16="http://schemas.microsoft.com/office/drawing/2014/main" val="529828590"/>
                    </a:ext>
                  </a:extLst>
                </a:gridCol>
                <a:gridCol w="1863459">
                  <a:extLst>
                    <a:ext uri="{9D8B030D-6E8A-4147-A177-3AD203B41FA5}">
                      <a16:colId xmlns:a16="http://schemas.microsoft.com/office/drawing/2014/main" val="1646129413"/>
                    </a:ext>
                  </a:extLst>
                </a:gridCol>
                <a:gridCol w="1370819">
                  <a:extLst>
                    <a:ext uri="{9D8B030D-6E8A-4147-A177-3AD203B41FA5}">
                      <a16:colId xmlns:a16="http://schemas.microsoft.com/office/drawing/2014/main" val="659171682"/>
                    </a:ext>
                  </a:extLst>
                </a:gridCol>
                <a:gridCol w="1370819">
                  <a:extLst>
                    <a:ext uri="{9D8B030D-6E8A-4147-A177-3AD203B41FA5}">
                      <a16:colId xmlns:a16="http://schemas.microsoft.com/office/drawing/2014/main" val="2650950081"/>
                    </a:ext>
                  </a:extLst>
                </a:gridCol>
                <a:gridCol w="1370819">
                  <a:extLst>
                    <a:ext uri="{9D8B030D-6E8A-4147-A177-3AD203B41FA5}">
                      <a16:colId xmlns:a16="http://schemas.microsoft.com/office/drawing/2014/main" val="763283740"/>
                    </a:ext>
                  </a:extLst>
                </a:gridCol>
                <a:gridCol w="1370819">
                  <a:extLst>
                    <a:ext uri="{9D8B030D-6E8A-4147-A177-3AD203B41FA5}">
                      <a16:colId xmlns:a16="http://schemas.microsoft.com/office/drawing/2014/main" val="1067021996"/>
                    </a:ext>
                  </a:extLst>
                </a:gridCol>
              </a:tblGrid>
              <a:tr h="39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84369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717455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39888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470329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02990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248275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610108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875215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988555"/>
                  </a:ext>
                </a:extLst>
              </a:tr>
              <a:tr h="282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199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61120" y="6488668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Prepared By Dean Saladino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4026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Retention:  College-Wide 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775734"/>
          </a:xfrm>
        </p:spPr>
        <p:txBody>
          <a:bodyPr>
            <a:normAutofit/>
          </a:bodyPr>
          <a:lstStyle/>
          <a:p>
            <a:pPr fontAlgn="b">
              <a:buFont typeface="Wingdings" panose="05000000000000000000" pitchFamily="2" charset="2"/>
              <a:buChar char="§"/>
            </a:pPr>
            <a:r>
              <a:rPr lang="en-US" sz="2600" b="1" dirty="0" smtClean="0"/>
              <a:t>The </a:t>
            </a:r>
            <a:r>
              <a:rPr lang="en-US" sz="2600" b="1" dirty="0"/>
              <a:t>number of </a:t>
            </a:r>
            <a:r>
              <a:rPr lang="en-US" sz="2600" b="1" dirty="0" smtClean="0"/>
              <a:t>New </a:t>
            </a:r>
            <a:r>
              <a:rPr lang="en-US" sz="2600" b="1" dirty="0"/>
              <a:t>students who did not return the following  semester </a:t>
            </a:r>
            <a:endParaRPr lang="en-US" sz="2600" b="1" dirty="0" smtClean="0"/>
          </a:p>
          <a:p>
            <a:pPr marL="0" indent="0" fontAlgn="b">
              <a:buNone/>
            </a:pPr>
            <a:r>
              <a:rPr lang="en-US" sz="2600" b="1" dirty="0" smtClean="0"/>
              <a:t>   Fall </a:t>
            </a:r>
            <a:r>
              <a:rPr lang="en-US" sz="2600" b="1" dirty="0"/>
              <a:t>2018 to Spring </a:t>
            </a:r>
            <a:r>
              <a:rPr lang="en-US" sz="2600" b="1" dirty="0" smtClean="0"/>
              <a:t>2019		</a:t>
            </a:r>
            <a:r>
              <a:rPr lang="en-US" sz="2600" b="1" dirty="0" smtClean="0">
                <a:solidFill>
                  <a:srgbClr val="FF0000"/>
                </a:solidFill>
              </a:rPr>
              <a:t>498</a:t>
            </a:r>
            <a:endParaRPr lang="en-US" sz="2600" dirty="0">
              <a:solidFill>
                <a:srgbClr val="FF0000"/>
              </a:solidFill>
            </a:endParaRPr>
          </a:p>
          <a:p>
            <a:pPr fontAlgn="b">
              <a:buFont typeface="Wingdings" panose="05000000000000000000" pitchFamily="2" charset="2"/>
              <a:buChar char="§"/>
            </a:pPr>
            <a:r>
              <a:rPr lang="en-US" sz="2600" b="1" dirty="0"/>
              <a:t>The number of </a:t>
            </a:r>
            <a:r>
              <a:rPr lang="en-US" sz="2600" b="1" dirty="0" smtClean="0"/>
              <a:t>Continuing </a:t>
            </a:r>
            <a:r>
              <a:rPr lang="en-US" sz="2600" b="1" dirty="0"/>
              <a:t>students who did not return the following semester </a:t>
            </a:r>
            <a:endParaRPr lang="en-US" sz="2600" b="1" dirty="0" smtClean="0"/>
          </a:p>
          <a:p>
            <a:pPr marL="0" indent="0" fontAlgn="b">
              <a:buNone/>
            </a:pPr>
            <a:r>
              <a:rPr lang="en-US" sz="2600" b="1" dirty="0" smtClean="0"/>
              <a:t>   Fall </a:t>
            </a:r>
            <a:r>
              <a:rPr lang="en-US" sz="2600" b="1" dirty="0"/>
              <a:t>2018 to Spring </a:t>
            </a:r>
            <a:r>
              <a:rPr lang="en-US" sz="2600" b="1" dirty="0" smtClean="0"/>
              <a:t>2019</a:t>
            </a:r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600" b="1" dirty="0" smtClean="0">
                <a:solidFill>
                  <a:srgbClr val="FF0000"/>
                </a:solidFill>
              </a:rPr>
              <a:t>4093</a:t>
            </a:r>
            <a:endParaRPr lang="en-US" sz="2600" b="1" dirty="0">
              <a:solidFill>
                <a:srgbClr val="FF0000"/>
              </a:solidFill>
            </a:endParaRPr>
          </a:p>
          <a:p>
            <a:pPr fontAlgn="b">
              <a:buFont typeface="Wingdings" panose="05000000000000000000" pitchFamily="2" charset="2"/>
              <a:buChar char="§"/>
            </a:pPr>
            <a:r>
              <a:rPr lang="en-US" sz="2600" b="1" dirty="0" smtClean="0"/>
              <a:t>Fall to Fall retention rates 2 year institutions nationally are 70.6% </a:t>
            </a:r>
          </a:p>
          <a:p>
            <a:pPr marL="0" indent="0" fontAlgn="b">
              <a:buNone/>
            </a:pPr>
            <a:r>
              <a:rPr lang="en-US" sz="2600" b="1" dirty="0">
                <a:solidFill>
                  <a:srgbClr val="FF0000"/>
                </a:solidFill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</a:rPr>
              <a:t>								SCCC is 67%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1804" y="6488668"/>
            <a:ext cx="277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Prepared By Dean Saladino</a:t>
            </a:r>
          </a:p>
        </p:txBody>
      </p:sp>
    </p:spTree>
    <p:extLst>
      <p:ext uri="{BB962C8B-B14F-4D97-AF65-F5344CB8AC3E}">
        <p14:creationId xmlns:p14="http://schemas.microsoft.com/office/powerpoint/2010/main" val="57973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Projects &amp; Budget: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Line Painting $20K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TRIO Expansion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Kids Cottage Upgrades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/>
              <a:t>Sagtikos</a:t>
            </a:r>
            <a:r>
              <a:rPr lang="en-US" sz="3200" dirty="0" smtClean="0"/>
              <a:t> Skill Center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Equipment &amp; Supplies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Budget: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Flat awaiting final enrollment </a:t>
            </a:r>
          </a:p>
          <a:p>
            <a:pPr marL="201168" lvl="1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New College CFO:  October 7</a:t>
            </a:r>
            <a:r>
              <a:rPr lang="en-US" sz="2600" baseline="30000" dirty="0" smtClean="0">
                <a:solidFill>
                  <a:schemeClr val="tx1"/>
                </a:solidFill>
              </a:rPr>
              <a:t>th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42" y="4043457"/>
            <a:ext cx="3536481" cy="19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Faculty &amp; Administrators: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937" y="1845734"/>
            <a:ext cx="10732168" cy="402335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Ms. Marie Fils-Aime – Nursing Department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dirty="0">
                <a:solidFill>
                  <a:schemeClr val="tx1"/>
                </a:solidFill>
              </a:rPr>
              <a:t>. Robert Matarazzo – Criminal Justice, Social Science Department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Ms. Janine Muccio – Health Information Technology, Business &amp;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Technology </a:t>
            </a:r>
            <a:r>
              <a:rPr lang="en-US" sz="2400" b="1" dirty="0" smtClean="0">
                <a:solidFill>
                  <a:schemeClr val="tx1"/>
                </a:solidFill>
              </a:rPr>
              <a:t>Dept. </a:t>
            </a:r>
            <a:endParaRPr lang="en-US" sz="2400" b="1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Mr. Keith </a:t>
            </a:r>
            <a:r>
              <a:rPr lang="en-US" sz="2400" b="1" dirty="0" err="1">
                <a:solidFill>
                  <a:schemeClr val="tx1"/>
                </a:solidFill>
              </a:rPr>
              <a:t>Pardini</a:t>
            </a:r>
            <a:r>
              <a:rPr lang="en-US" sz="2400" b="1" dirty="0">
                <a:solidFill>
                  <a:schemeClr val="tx1"/>
                </a:solidFill>
              </a:rPr>
              <a:t> – Librarian, Library Services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Ms. Jacqueline Stack – Nursing Department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</a:rPr>
              <a:t>Jason Cascone - Assistant Dean of Student Services / Director of Counseling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Melissa </a:t>
            </a:r>
            <a:r>
              <a:rPr lang="en-US" sz="2400" b="1" dirty="0" err="1" smtClean="0">
                <a:solidFill>
                  <a:schemeClr val="tx1"/>
                </a:solidFill>
              </a:rPr>
              <a:t>Adeyeye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- Liberal Arts General Studies Program Administrator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62" b="14122"/>
          <a:stretch/>
        </p:blipFill>
        <p:spPr>
          <a:xfrm>
            <a:off x="3898232" y="5295374"/>
            <a:ext cx="3465096" cy="15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2019 - 2020: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848" y="1845735"/>
            <a:ext cx="3635141" cy="2421466"/>
          </a:xfrm>
        </p:spPr>
        <p:txBody>
          <a:bodyPr>
            <a:noAutofit/>
          </a:bodyPr>
          <a:lstStyle/>
          <a:p>
            <a:r>
              <a:rPr lang="en-US" b="1" u="sng" dirty="0"/>
              <a:t>Dr. Donna Ciampa:</a:t>
            </a:r>
          </a:p>
          <a:p>
            <a:pPr lvl="0"/>
            <a:r>
              <a:rPr lang="en-US" dirty="0"/>
              <a:t>Social Science Department</a:t>
            </a:r>
          </a:p>
          <a:p>
            <a:pPr lvl="0"/>
            <a:r>
              <a:rPr lang="en-US" dirty="0"/>
              <a:t>English &amp; Humanities Department</a:t>
            </a:r>
          </a:p>
          <a:p>
            <a:pPr lvl="0"/>
            <a:r>
              <a:rPr lang="en-US" dirty="0"/>
              <a:t>Communications &amp; Arts Department</a:t>
            </a:r>
          </a:p>
          <a:p>
            <a:pPr lvl="0"/>
            <a:r>
              <a:rPr lang="en-US" b="1" dirty="0"/>
              <a:t>Academic and Advising Center</a:t>
            </a:r>
          </a:p>
          <a:p>
            <a:pPr lvl="0"/>
            <a:r>
              <a:rPr lang="en-US" b="1" dirty="0"/>
              <a:t>Master Schedule</a:t>
            </a:r>
          </a:p>
          <a:p>
            <a:pPr lvl="0"/>
            <a:r>
              <a:rPr lang="en-US" b="1" dirty="0"/>
              <a:t>STH Program (new program to support academically </a:t>
            </a:r>
            <a:r>
              <a:rPr lang="en-US" b="1" dirty="0" smtClean="0"/>
              <a:t>probation &amp; dismissed </a:t>
            </a:r>
            <a:r>
              <a:rPr lang="en-US" b="1" dirty="0"/>
              <a:t>students) </a:t>
            </a:r>
          </a:p>
          <a:p>
            <a:pPr lvl="0"/>
            <a:r>
              <a:rPr lang="en-US" b="1" dirty="0"/>
              <a:t>Humanities Center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429" y="1845735"/>
            <a:ext cx="3696102" cy="4023360"/>
          </a:xfrm>
        </p:spPr>
        <p:txBody>
          <a:bodyPr>
            <a:normAutofit/>
          </a:bodyPr>
          <a:lstStyle/>
          <a:p>
            <a:r>
              <a:rPr lang="en-US" b="1" u="sng" dirty="0"/>
              <a:t>Dr. Hector Sepulveda:</a:t>
            </a:r>
          </a:p>
          <a:p>
            <a:pPr lvl="0"/>
            <a:r>
              <a:rPr lang="en-US" dirty="0"/>
              <a:t>Natural Science Department</a:t>
            </a:r>
          </a:p>
          <a:p>
            <a:pPr lvl="0"/>
            <a:r>
              <a:rPr lang="en-US" dirty="0"/>
              <a:t>Allied Health Department</a:t>
            </a:r>
          </a:p>
          <a:p>
            <a:pPr lvl="0"/>
            <a:r>
              <a:rPr lang="en-US" dirty="0"/>
              <a:t>Mathematic Department</a:t>
            </a:r>
          </a:p>
          <a:p>
            <a:pPr lvl="0"/>
            <a:r>
              <a:rPr lang="en-US" dirty="0"/>
              <a:t>Physical Education Department</a:t>
            </a:r>
          </a:p>
          <a:p>
            <a:pPr lvl="0"/>
            <a:r>
              <a:rPr lang="en-US" b="1" dirty="0"/>
              <a:t>High School Program Outreach </a:t>
            </a:r>
          </a:p>
          <a:p>
            <a:pPr lvl="0"/>
            <a:r>
              <a:rPr lang="en-US" b="1" dirty="0"/>
              <a:t>Student Alert Program</a:t>
            </a:r>
          </a:p>
          <a:p>
            <a:pPr lvl="0"/>
            <a:r>
              <a:rPr lang="en-US" b="1" dirty="0"/>
              <a:t>Honors Program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65431" y="1845735"/>
            <a:ext cx="38340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Dean Elizabeth Spagnola: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Workforce Programs:  MFT / HVAC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Business &amp; Technology Department (now including Health Information Technology Program)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Transitional Studies (</a:t>
            </a:r>
            <a:r>
              <a:rPr lang="en-US" sz="2000" dirty="0" err="1"/>
              <a:t>Coll</a:t>
            </a:r>
            <a:r>
              <a:rPr lang="en-US" sz="2000" dirty="0"/>
              <a:t> 101, </a:t>
            </a:r>
            <a:r>
              <a:rPr lang="en-US" sz="2000" b="1" dirty="0"/>
              <a:t>Reading, ESL Studies) </a:t>
            </a:r>
          </a:p>
          <a:p>
            <a:pPr lvl="0">
              <a:lnSpc>
                <a:spcPct val="150000"/>
              </a:lnSpc>
            </a:pPr>
            <a:r>
              <a:rPr lang="en-US" sz="2000" b="1" dirty="0"/>
              <a:t>Liberal Arts General Studies </a:t>
            </a:r>
          </a:p>
          <a:p>
            <a:pPr lvl="0">
              <a:lnSpc>
                <a:spcPct val="150000"/>
              </a:lnSpc>
            </a:pPr>
            <a:r>
              <a:rPr lang="en-US" sz="2000" b="1" dirty="0"/>
              <a:t>Academic Skill </a:t>
            </a:r>
            <a:r>
              <a:rPr lang="en-US" sz="2000" b="1" dirty="0" smtClean="0"/>
              <a:t>Center (LRC)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937" y="-16698"/>
            <a:ext cx="1808245" cy="18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Ahead: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464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New Academic Programs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Wyandanch Extension Location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/>
                </a:solidFill>
                <a:latin typeface="+mj-lt"/>
              </a:rPr>
              <a:t>HSEC Name Change </a:t>
            </a:r>
            <a:endParaRPr lang="en-US" sz="33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Evaluate &amp; Foster Mentoring &amp; Support Programs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TLC Programs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Capital Project:  </a:t>
            </a:r>
          </a:p>
          <a:p>
            <a:pPr marL="201168" lvl="1" indent="0">
              <a:buNone/>
            </a:pPr>
            <a:r>
              <a:rPr lang="en-US" sz="33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3300" dirty="0" err="1" smtClean="0">
                <a:solidFill>
                  <a:schemeClr val="tx1"/>
                </a:solidFill>
                <a:latin typeface="+mj-lt"/>
              </a:rPr>
              <a:t>Sagtikos</a:t>
            </a: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 Renovation, Plant Operations &amp; STEM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300" dirty="0" err="1" smtClean="0">
                <a:solidFill>
                  <a:schemeClr val="tx1"/>
                </a:solidFill>
                <a:latin typeface="+mj-lt"/>
              </a:rPr>
              <a:t>Asharoken</a:t>
            </a: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 Updates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Presidential Search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2" y="1845733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361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3728</TotalTime>
  <Words>400</Words>
  <Application>Microsoft Office PowerPoint</Application>
  <PresentationFormat>Widescreen</PresentationFormat>
  <Paragraphs>126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Retrospect</vt:lpstr>
      <vt:lpstr>PowerPoint Presentation</vt:lpstr>
      <vt:lpstr>Fall Enrollment</vt:lpstr>
      <vt:lpstr>PowerPoint Presentation</vt:lpstr>
      <vt:lpstr>New Student Enrollment Yields</vt:lpstr>
      <vt:lpstr>Retention:  College-Wide Trends</vt:lpstr>
      <vt:lpstr>Summer Projects &amp; Budget:</vt:lpstr>
      <vt:lpstr>New Faculty &amp; Administrators:</vt:lpstr>
      <vt:lpstr>Fall 2019 - 2020:</vt:lpstr>
      <vt:lpstr>Year Ahead:</vt:lpstr>
    </vt:vector>
  </TitlesOfParts>
  <Company>Suffolk County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Saladino</dc:creator>
  <cp:lastModifiedBy>James Keane</cp:lastModifiedBy>
  <cp:revision>107</cp:revision>
  <cp:lastPrinted>2019-09-17T16:29:51Z</cp:lastPrinted>
  <dcterms:created xsi:type="dcterms:W3CDTF">2019-08-23T16:31:52Z</dcterms:created>
  <dcterms:modified xsi:type="dcterms:W3CDTF">2019-10-02T12:30:38Z</dcterms:modified>
</cp:coreProperties>
</file>